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82a9954de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82a9954de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82a9954de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82a9954de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82a9954de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82a9954de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82a9954de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82a9954de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82a9954de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82a9954de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82a9954d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82a9954d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3e6c647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3e6c647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63e6c647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63e6c647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63e6c647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63e6c647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63e6c647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63e6c647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63e6c64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63e6c64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3e6c64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3e6c64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63e6c649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63e6c649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hyperlink" Target="https://youtu.be/ucD_x9NVF4c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9.png"/><Relationship Id="rId7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1153950" y="676475"/>
            <a:ext cx="3549900" cy="800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7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Anti-theft App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76" y="2780600"/>
            <a:ext cx="3125100" cy="207962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136" name="Google Shape;13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750" y="2780600"/>
            <a:ext cx="3223419" cy="207962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137" name="Google Shape;13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3825" y="3099637"/>
            <a:ext cx="3223425" cy="16117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138" name="Google Shape;138;p13"/>
          <p:cNvSpPr txBox="1"/>
          <p:nvPr/>
        </p:nvSpPr>
        <p:spPr>
          <a:xfrm>
            <a:off x="5790750" y="1402050"/>
            <a:ext cx="3223500" cy="11697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580000" dist="171450">
              <a:srgbClr val="00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Developed by:</a:t>
            </a:r>
            <a:endParaRPr sz="1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Abhiraj</a:t>
            </a:r>
            <a:endParaRPr sz="1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Niko</a:t>
            </a:r>
            <a:endParaRPr sz="1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Ramprakash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3"/>
          <p:cNvSpPr txBox="1"/>
          <p:nvPr/>
        </p:nvSpPr>
        <p:spPr>
          <a:xfrm>
            <a:off x="6574275" y="544450"/>
            <a:ext cx="243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Demo recording hyperlink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1285413" y="222300"/>
            <a:ext cx="64035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Pi Backend Flow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450" y="1161275"/>
            <a:ext cx="5911174" cy="3362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1323675" y="93700"/>
            <a:ext cx="7038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Firebase Admin SDK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3"/>
          <p:cNvSpPr txBox="1"/>
          <p:nvPr>
            <p:ph idx="2" type="body"/>
          </p:nvPr>
        </p:nvSpPr>
        <p:spPr>
          <a:xfrm>
            <a:off x="4591825" y="647800"/>
            <a:ext cx="4357800" cy="43005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Read and write Realtime Database data with full admin privileges.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Programmatically send Firebase Cloud Messaging messages using a simple, alternative approach to the Firebase Cloud Messaging server protocols.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Generate and verify Firebase auth tokens.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Access Google Cloud resources like Cloud Storage buckets and Cloud Firestore databases associated with your Firebase projects.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your own simplified admin console to do things like look up user data or change a user's email address for authentication.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488" y="3376725"/>
            <a:ext cx="3143150" cy="157157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  <a:reflection blurRad="0" dir="5400000" dist="38100" endA="0" endPos="30000" fadeDir="5400012" kx="0" rotWithShape="0" algn="bl" stA="14000" stPos="0" sy="-100000" ky="0"/>
          </a:effectLst>
        </p:spPr>
      </p:pic>
      <p:pic>
        <p:nvPicPr>
          <p:cNvPr id="218" name="Google Shape;2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675" y="758925"/>
            <a:ext cx="3188775" cy="1913276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  <a:reflection blurRad="0" dir="5400000" dist="38100" endA="0" endPos="30000" fadeDir="5400012" kx="0" rotWithShape="0" algn="bl" stA="10000" stPos="0" sy="-100000" ky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1346700" y="279450"/>
            <a:ext cx="7038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Microservice Architecture</a:t>
            </a:r>
            <a:endParaRPr/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688" y="1231650"/>
            <a:ext cx="6569022" cy="3530849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  <a:reflection blurRad="0" dir="5400000" dist="38100" endA="0" endPos="30000" fadeDir="5400012" kx="0" rotWithShape="0" algn="bl" stA="8000" stPos="0" sy="-100000" ky="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900" y="923925"/>
            <a:ext cx="6810824" cy="392257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  <a:reflection blurRad="0" dir="5400000" dist="38100" endA="0" endPos="30000" fadeDir="5400012" kx="0" rotWithShape="0" algn="bl" stA="16000" stPos="0" sy="-100000" ky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title"/>
          </p:nvPr>
        </p:nvSpPr>
        <p:spPr>
          <a:xfrm>
            <a:off x="1291650" y="314375"/>
            <a:ext cx="65607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Further 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6"/>
          <p:cNvSpPr txBox="1"/>
          <p:nvPr>
            <p:ph idx="1" type="body"/>
          </p:nvPr>
        </p:nvSpPr>
        <p:spPr>
          <a:xfrm>
            <a:off x="685800" y="1651000"/>
            <a:ext cx="4076700" cy="1280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Deploy using Docker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Deploy using multiple clients running in their own separate containers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Kafka to manage the cluster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3081575"/>
            <a:ext cx="4076700" cy="1849682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22000" stPos="0" sy="-100000" ky="0"/>
          </a:effectLst>
        </p:spPr>
      </p:pic>
      <p:pic>
        <p:nvPicPr>
          <p:cNvPr id="237" name="Google Shape;2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0" y="1651000"/>
            <a:ext cx="3982476" cy="328025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  <a:reflection blurRad="0" dir="5400000" dist="38100" endA="0" endPos="30000" fadeDir="5400012" kx="0" rotWithShape="0" algn="bl" stA="7000" stPos="0" sy="-100000" ky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325" y="857575"/>
            <a:ext cx="3428351" cy="342835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5000" stPos="0" sy="-100000" ky="0"/>
          </a:effectLst>
        </p:spPr>
      </p:pic>
      <p:sp>
        <p:nvSpPr>
          <p:cNvPr id="145" name="Google Shape;145;p14"/>
          <p:cNvSpPr txBox="1"/>
          <p:nvPr>
            <p:ph type="title"/>
          </p:nvPr>
        </p:nvSpPr>
        <p:spPr>
          <a:xfrm>
            <a:off x="576950" y="857575"/>
            <a:ext cx="2907900" cy="615600"/>
          </a:xfrm>
          <a:prstGeom prst="rect">
            <a:avLst/>
          </a:prstGeom>
          <a:effectLst>
            <a:outerShdw blurRad="57150" rotWithShape="0" algn="bl">
              <a:srgbClr val="000000">
                <a:alpha val="61000"/>
              </a:srgbClr>
            </a:outerShdw>
            <a:reflection blurRad="0" dir="5400000" dist="38100" endA="0" fadeDir="5400012" kx="0" rotWithShape="0" algn="bl" stA="6000" stPos="0" sy="-100000" ky="0"/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146" name="Google Shape;14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826" y="2483650"/>
            <a:ext cx="1802274" cy="18022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13000" fadeDir="5400012" kx="0" rotWithShape="0" algn="bl" stA="28000" stPos="0" sy="-100000" ky="0"/>
          </a:effectLst>
        </p:spPr>
      </p:pic>
      <p:pic>
        <p:nvPicPr>
          <p:cNvPr id="147" name="Google Shape;14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0462" y="1546200"/>
            <a:ext cx="1968501" cy="2908233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30000" fadeDir="5400012" kx="0" rotWithShape="0" algn="bl" stA="21000" stPos="0" sy="-100000" ky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/>
          <p:nvPr>
            <p:ph type="title"/>
          </p:nvPr>
        </p:nvSpPr>
        <p:spPr>
          <a:xfrm>
            <a:off x="1368950" y="179425"/>
            <a:ext cx="74322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Hardware and Connections</a:t>
            </a:r>
            <a:endParaRPr/>
          </a:p>
        </p:txBody>
      </p:sp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1273700" y="1857375"/>
            <a:ext cx="7076700" cy="2586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●"/>
            </a:pPr>
            <a:r>
              <a:rPr lang="en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RPI cam v2 </a:t>
            </a:r>
            <a:endParaRPr sz="2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●"/>
            </a:pPr>
            <a:r>
              <a:rPr lang="en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quality upto 8 </a:t>
            </a:r>
            <a:r>
              <a:rPr lang="en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Megapixels</a:t>
            </a:r>
            <a:r>
              <a:rPr lang="en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●"/>
            </a:pPr>
            <a:r>
              <a:rPr lang="en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Pimoroni Explorer Hat Pro </a:t>
            </a:r>
            <a:endParaRPr sz="2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●"/>
            </a:pPr>
            <a:r>
              <a:rPr lang="en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Button (simulates doorbell)</a:t>
            </a:r>
            <a:endParaRPr sz="2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●"/>
            </a:pPr>
            <a:r>
              <a:rPr lang="en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LED (simulates door status open/closed)</a:t>
            </a:r>
            <a:endParaRPr sz="2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1383225" y="136575"/>
            <a:ext cx="7374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60">
                <a:latin typeface="Roboto"/>
                <a:ea typeface="Roboto"/>
                <a:cs typeface="Roboto"/>
                <a:sym typeface="Roboto"/>
              </a:rPr>
              <a:t>Machine Learning Model- Haar Cascade</a:t>
            </a:r>
            <a:endParaRPr sz="16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3310300" y="985850"/>
            <a:ext cx="5071800" cy="34416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nown as Viola-Jones algorithm.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Designed to extract haar like features, or simple features for rapid 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object detection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Training contains types of dataset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Positive set are images of required object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Negative set are images with everything else.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Extracted features are used to predict required objects from an image.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575" y="2753474"/>
            <a:ext cx="2091276" cy="167403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575" y="1050675"/>
            <a:ext cx="2091283" cy="1640776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1411800" y="179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59">
                <a:latin typeface="Roboto"/>
                <a:ea typeface="Roboto"/>
                <a:cs typeface="Roboto"/>
                <a:sym typeface="Roboto"/>
              </a:rPr>
              <a:t>Working of face detection module</a:t>
            </a:r>
            <a:endParaRPr sz="166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17"/>
          <p:cNvSpPr txBox="1"/>
          <p:nvPr>
            <p:ph idx="1" type="body"/>
          </p:nvPr>
        </p:nvSpPr>
        <p:spPr>
          <a:xfrm>
            <a:off x="1547100" y="1093525"/>
            <a:ext cx="6903600" cy="35559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941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60"/>
              <a:buFont typeface="Roboto"/>
              <a:buChar char="●"/>
            </a:pPr>
            <a:r>
              <a:rPr lang="en" sz="20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directory contains trained machine learning model an folder to save images.</a:t>
            </a:r>
            <a:endParaRPr sz="206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941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60"/>
              <a:buFont typeface="Roboto"/>
              <a:buChar char="●"/>
            </a:pPr>
            <a:r>
              <a:rPr lang="en" sz="20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RPi local host runs this script when </a:t>
            </a:r>
            <a:r>
              <a:rPr lang="en" sz="20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doorbell</a:t>
            </a:r>
            <a:r>
              <a:rPr lang="en" sz="20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is pressed.</a:t>
            </a:r>
            <a:endParaRPr sz="206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941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60"/>
              <a:buFont typeface="Roboto"/>
              <a:buChar char="●"/>
            </a:pPr>
            <a:r>
              <a:rPr lang="en" sz="20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Script starts to capture 60 continuous frames within 2 seconds.</a:t>
            </a:r>
            <a:endParaRPr sz="206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941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60"/>
              <a:buFont typeface="Roboto"/>
              <a:buChar char="●"/>
            </a:pPr>
            <a:r>
              <a:rPr lang="en" sz="206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Each frame is passed to the machine learning model to predict if face is present or not, and to get its location in image.</a:t>
            </a:r>
            <a:endParaRPr sz="206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1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383225" y="179425"/>
            <a:ext cx="70389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59">
                <a:latin typeface="Roboto"/>
                <a:ea typeface="Roboto"/>
                <a:cs typeface="Roboto"/>
                <a:sym typeface="Roboto"/>
              </a:rPr>
              <a:t>Working of face detection module-2</a:t>
            </a:r>
            <a:endParaRPr sz="296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1383225" y="1093525"/>
            <a:ext cx="6633600" cy="35895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80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30"/>
              <a:buFont typeface="Roboto"/>
              <a:buChar char="●"/>
            </a:pPr>
            <a:r>
              <a:rPr lang="en" sz="182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If the face is detected, this script confirms for a person to be present at the door.</a:t>
            </a:r>
            <a:endParaRPr sz="1829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48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30"/>
              <a:buFont typeface="Roboto"/>
              <a:buChar char="●"/>
            </a:pPr>
            <a:r>
              <a:rPr lang="en" sz="182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If person detected, the script takes the latest picture and saves it in a folder</a:t>
            </a:r>
            <a:endParaRPr sz="1829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48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30"/>
              <a:buFont typeface="Roboto"/>
              <a:buChar char="●"/>
            </a:pPr>
            <a:r>
              <a:rPr lang="en" sz="182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If scripts successfully executes, it returns with an exit code 0 or 2.</a:t>
            </a:r>
            <a:endParaRPr sz="1829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48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30"/>
              <a:buFont typeface="Roboto"/>
              <a:buChar char="●"/>
            </a:pPr>
            <a:r>
              <a:rPr lang="en" sz="182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If there was any error during initialization of camera or importing the model or saving image, the script returns with error codes 1, 3 or 4.</a:t>
            </a:r>
            <a:endParaRPr sz="1829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15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383225" y="136575"/>
            <a:ext cx="6560700" cy="4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2733">
                <a:latin typeface="Roboto"/>
                <a:ea typeface="Roboto"/>
                <a:cs typeface="Roboto"/>
                <a:sym typeface="Roboto"/>
              </a:rPr>
              <a:t>ndroid App</a:t>
            </a:r>
            <a:endParaRPr sz="2733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19"/>
          <p:cNvSpPr txBox="1"/>
          <p:nvPr>
            <p:ph idx="2" type="body"/>
          </p:nvPr>
        </p:nvSpPr>
        <p:spPr>
          <a:xfrm>
            <a:off x="4329125" y="942300"/>
            <a:ext cx="4529100" cy="36018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Functionality of the android app includes: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Receiving the notification when there is a intruder detected.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User can open the app once notified then has the ability to view the intruder face.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If the user wishes he can set the command to open the door.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Or he has the ability to ring the buzzer.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Notification is received through Firebase Cloud Messaging service.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Once user updates the values in the app the changes are made in the Firebase Realtime Database.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225" y="942300"/>
            <a:ext cx="2321609" cy="36018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73000"/>
              </a:srgbClr>
            </a:outerShdw>
            <a:reflection blurRad="0" dir="5400000" dist="38100" endA="0" endPos="30000" fadeDir="5400012" kx="0" rotWithShape="0" algn="bl" stA="8000" stPos="0" sy="-100000" ky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/>
          <p:nvPr/>
        </p:nvSpPr>
        <p:spPr>
          <a:xfrm>
            <a:off x="471600" y="952500"/>
            <a:ext cx="4229100" cy="3543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 txBox="1"/>
          <p:nvPr>
            <p:ph type="title"/>
          </p:nvPr>
        </p:nvSpPr>
        <p:spPr>
          <a:xfrm>
            <a:off x="1495750" y="186050"/>
            <a:ext cx="5987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Interfacing with Firebase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0"/>
          <p:cNvSpPr txBox="1"/>
          <p:nvPr>
            <p:ph idx="2" type="body"/>
          </p:nvPr>
        </p:nvSpPr>
        <p:spPr>
          <a:xfrm>
            <a:off x="4872050" y="952500"/>
            <a:ext cx="4115100" cy="35433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Android app receives values from the raspberry pi using firebase web server.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Three components of Firebase web server are used: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○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Firebase Cloud Messaging - For app notification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○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Firebase Storage - For storing the image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○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Firebase Realtime Database - For storing the parameters between raspberry pi and android.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To connect these three services Cloud functions are deployed.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731" y="1947893"/>
            <a:ext cx="530644" cy="1178768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109" y="1104688"/>
            <a:ext cx="1056769" cy="622692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2244" y="2076630"/>
            <a:ext cx="1510512" cy="92133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9122" y="3347210"/>
            <a:ext cx="1056763" cy="71401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550" y="2180280"/>
            <a:ext cx="922188" cy="71401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" name="Google Shape;193;p20"/>
          <p:cNvSpPr/>
          <p:nvPr/>
        </p:nvSpPr>
        <p:spPr>
          <a:xfrm>
            <a:off x="3598600" y="2426438"/>
            <a:ext cx="364800" cy="22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571600" y="2426425"/>
            <a:ext cx="364800" cy="22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" name="Google Shape;195;p20"/>
          <p:cNvCxnSpPr>
            <a:endCxn id="191" idx="0"/>
          </p:cNvCxnSpPr>
          <p:nvPr/>
        </p:nvCxnSpPr>
        <p:spPr>
          <a:xfrm>
            <a:off x="2757603" y="3000410"/>
            <a:ext cx="9900" cy="3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0"/>
          <p:cNvCxnSpPr>
            <a:stCxn id="190" idx="0"/>
            <a:endCxn id="189" idx="2"/>
          </p:cNvCxnSpPr>
          <p:nvPr/>
        </p:nvCxnSpPr>
        <p:spPr>
          <a:xfrm rot="10800000">
            <a:off x="2767500" y="1727430"/>
            <a:ext cx="0" cy="3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1347099" y="185850"/>
            <a:ext cx="6053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oboto"/>
                <a:ea typeface="Roboto"/>
                <a:cs typeface="Roboto"/>
                <a:sym typeface="Roboto"/>
              </a:rPr>
              <a:t>Cloud Functions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1"/>
          <p:cNvSpPr txBox="1"/>
          <p:nvPr>
            <p:ph idx="2" type="body"/>
          </p:nvPr>
        </p:nvSpPr>
        <p:spPr>
          <a:xfrm>
            <a:off x="5301350" y="848850"/>
            <a:ext cx="3328200" cy="37566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Backend program updates the Realtime database once face detected.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The database update uses the cloud functions deployed to trigger a notification using the Firebase Cloud Messaging service.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Char char="●"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Cloud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functions uses a javascript code deployed using the Firebase CLI.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100" y="1234637"/>
            <a:ext cx="3809721" cy="158238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204" name="Google Shape;2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7104" y="3081224"/>
            <a:ext cx="3809718" cy="1524226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